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6858000" cy="9906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283B"/>
    <a:srgbClr val="C5B3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90" d="100"/>
          <a:sy n="90" d="100"/>
        </p:scale>
        <p:origin x="12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2602067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27909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833828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2550031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506488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1829880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3086201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1596715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3034218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756573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6F864D6-EDC2-4B57-BD4C-EB768DF883F9}" type="datetimeFigureOut">
              <a:rPr kumimoji="1" lang="ja-JP" altLang="en-US" smtClean="0"/>
              <a:t>2025/6/19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79549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6F864D6-EDC2-4B57-BD4C-EB768DF883F9}" type="datetimeFigureOut">
              <a:rPr kumimoji="1" lang="ja-JP" altLang="en-US" smtClean="0"/>
              <a:t>2025/6/19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F3E1DCB-9AC8-474D-938C-102D1E368226}" type="slidenum">
              <a:rPr kumimoji="1" lang="ja-JP" altLang="en-US" smtClean="0"/>
              <a:t>‹#›</a:t>
            </a:fld>
            <a:endParaRPr kumimoji="1" lang="ja-JP" altLang="en-US"/>
          </a:p>
        </p:txBody>
      </p:sp>
    </p:spTree>
    <p:extLst>
      <p:ext uri="{BB962C8B-B14F-4D97-AF65-F5344CB8AC3E}">
        <p14:creationId xmlns:p14="http://schemas.microsoft.com/office/powerpoint/2010/main" val="38624748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グループ化 15">
            <a:extLst>
              <a:ext uri="{FF2B5EF4-FFF2-40B4-BE49-F238E27FC236}">
                <a16:creationId xmlns:a16="http://schemas.microsoft.com/office/drawing/2014/main" id="{EE19B4B4-E93E-4BAE-90FF-A607398904DE}"/>
              </a:ext>
            </a:extLst>
          </p:cNvPr>
          <p:cNvGrpSpPr/>
          <p:nvPr/>
        </p:nvGrpSpPr>
        <p:grpSpPr>
          <a:xfrm>
            <a:off x="67362" y="8012659"/>
            <a:ext cx="6687929" cy="1728000"/>
            <a:chOff x="-2" y="-1467409"/>
            <a:chExt cx="6826860" cy="2605466"/>
          </a:xfrm>
        </p:grpSpPr>
        <p:sp>
          <p:nvSpPr>
            <p:cNvPr id="17" name="正方形/長方形 16">
              <a:extLst>
                <a:ext uri="{FF2B5EF4-FFF2-40B4-BE49-F238E27FC236}">
                  <a16:creationId xmlns:a16="http://schemas.microsoft.com/office/drawing/2014/main" id="{3442FAA9-9690-45AC-B00D-155197F1119C}"/>
                </a:ext>
              </a:extLst>
            </p:cNvPr>
            <p:cNvSpPr/>
            <p:nvPr/>
          </p:nvSpPr>
          <p:spPr>
            <a:xfrm>
              <a:off x="-2" y="-1467409"/>
              <a:ext cx="6826859" cy="325683"/>
            </a:xfrm>
            <a:prstGeom prst="rect">
              <a:avLst/>
            </a:prstGeom>
            <a:solidFill>
              <a:srgbClr val="25283B"/>
            </a:solid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その他</a:t>
              </a:r>
              <a:r>
                <a:rPr kumimoji="1" lang="en-US" altLang="ja-JP" sz="1100" b="1" dirty="0">
                  <a:solidFill>
                    <a:schemeClr val="bg1"/>
                  </a:solidFill>
                  <a:latin typeface="ＭＳ Ｐゴシック" panose="020B0600070205080204" pitchFamily="50" charset="-128"/>
                  <a:ea typeface="ＭＳ Ｐゴシック" panose="020B0600070205080204" pitchFamily="50" charset="-128"/>
                </a:rPr>
                <a:t>PR</a:t>
              </a:r>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ポイント（独自提案など）</a:t>
              </a:r>
              <a:endParaRPr kumimoji="1" lang="en-US" altLang="ja-JP" sz="1100" dirty="0">
                <a:solidFill>
                  <a:schemeClr val="bg1"/>
                </a:solidFill>
                <a:latin typeface="ＭＳ Ｐゴシック" panose="020B0600070205080204" pitchFamily="50" charset="-128"/>
                <a:ea typeface="ＭＳ Ｐゴシック" panose="020B0600070205080204" pitchFamily="50" charset="-128"/>
              </a:endParaRPr>
            </a:p>
          </p:txBody>
        </p:sp>
        <p:sp>
          <p:nvSpPr>
            <p:cNvPr id="18" name="正方形/長方形 17">
              <a:extLst>
                <a:ext uri="{FF2B5EF4-FFF2-40B4-BE49-F238E27FC236}">
                  <a16:creationId xmlns:a16="http://schemas.microsoft.com/office/drawing/2014/main" id="{3413EEF8-8CF1-4155-9F0D-5CF5DB46698C}"/>
                </a:ext>
              </a:extLst>
            </p:cNvPr>
            <p:cNvSpPr/>
            <p:nvPr/>
          </p:nvSpPr>
          <p:spPr>
            <a:xfrm>
              <a:off x="0" y="-1466844"/>
              <a:ext cx="6826858" cy="2604901"/>
            </a:xfrm>
            <a:prstGeom prst="rect">
              <a:avLst/>
            </a:prstGeom>
            <a:no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ja-JP" altLang="en-US" sz="1000" dirty="0">
                <a:solidFill>
                  <a:sysClr val="windowText" lastClr="000000"/>
                </a:solidFill>
                <a:latin typeface="ＭＳ Ｐゴシック" panose="020B0600070205080204" pitchFamily="50" charset="-128"/>
                <a:ea typeface="ＭＳ Ｐゴシック" panose="020B0600070205080204" pitchFamily="50" charset="-128"/>
              </a:endParaRPr>
            </a:p>
          </p:txBody>
        </p:sp>
      </p:grpSp>
      <p:sp>
        <p:nvSpPr>
          <p:cNvPr id="2" name="タイトル 1">
            <a:extLst>
              <a:ext uri="{FF2B5EF4-FFF2-40B4-BE49-F238E27FC236}">
                <a16:creationId xmlns:a16="http://schemas.microsoft.com/office/drawing/2014/main" id="{3FEDFB98-8654-4BD7-AE43-983703881066}"/>
              </a:ext>
            </a:extLst>
          </p:cNvPr>
          <p:cNvSpPr>
            <a:spLocks noGrp="1"/>
          </p:cNvSpPr>
          <p:nvPr>
            <p:ph type="ctrTitle"/>
          </p:nvPr>
        </p:nvSpPr>
        <p:spPr>
          <a:xfrm>
            <a:off x="67362" y="27056"/>
            <a:ext cx="6718435" cy="321812"/>
          </a:xfrm>
          <a:solidFill>
            <a:srgbClr val="C5B37F"/>
          </a:solidFill>
        </p:spPr>
        <p:txBody>
          <a:bodyPr anchor="ctr" anchorCtr="0">
            <a:normAutofit/>
          </a:bodyPr>
          <a:lstStyle/>
          <a:p>
            <a:r>
              <a:rPr lang="ja-JP" altLang="en-US" sz="1050" b="1" dirty="0">
                <a:solidFill>
                  <a:schemeClr val="bg1"/>
                </a:solidFill>
                <a:effectLst/>
                <a:latin typeface="ＭＳ Ｐゴシック" panose="020B0600070205080204" pitchFamily="50" charset="-128"/>
                <a:ea typeface="ＭＳ Ｐゴシック" panose="020B0600070205080204" pitchFamily="50" charset="-128"/>
                <a:cs typeface="ＭＳ ゴシック" panose="020B0609070205080204" pitchFamily="49" charset="-128"/>
              </a:rPr>
              <a:t>令和７年度外国人個人旅行者向けの地域資源を活かした魅力的な観光コンテンツ造成事業</a:t>
            </a:r>
            <a:r>
              <a:rPr lang="ja-JP" altLang="en-US" sz="1050" b="1" dirty="0">
                <a:solidFill>
                  <a:schemeClr val="bg1"/>
                </a:solidFill>
                <a:latin typeface="ＭＳ Ｐゴシック" panose="020B0600070205080204" pitchFamily="50" charset="-128"/>
                <a:ea typeface="ＭＳ Ｐゴシック" panose="020B0600070205080204" pitchFamily="50" charset="-128"/>
              </a:rPr>
              <a:t>提案の概要　</a:t>
            </a:r>
            <a:r>
              <a:rPr lang="en-US" altLang="ja-JP" sz="1050" b="1" dirty="0">
                <a:solidFill>
                  <a:schemeClr val="bg1"/>
                </a:solidFill>
                <a:latin typeface="ＭＳ Ｐゴシック" panose="020B0600070205080204" pitchFamily="50" charset="-128"/>
                <a:ea typeface="ＭＳ Ｐゴシック" panose="020B0600070205080204" pitchFamily="50" charset="-128"/>
              </a:rPr>
              <a:t>【</a:t>
            </a:r>
            <a:r>
              <a:rPr lang="ja-JP" altLang="en-US" sz="1050" b="1" dirty="0">
                <a:solidFill>
                  <a:schemeClr val="bg1"/>
                </a:solidFill>
                <a:latin typeface="ＭＳ Ｐゴシック" panose="020B0600070205080204" pitchFamily="50" charset="-128"/>
                <a:ea typeface="ＭＳ Ｐゴシック" panose="020B0600070205080204" pitchFamily="50" charset="-128"/>
              </a:rPr>
              <a:t>様式</a:t>
            </a:r>
            <a:r>
              <a:rPr lang="en-US" altLang="ja-JP" sz="1050" b="1" dirty="0">
                <a:solidFill>
                  <a:schemeClr val="bg1"/>
                </a:solidFill>
                <a:latin typeface="ＭＳ Ｐゴシック" panose="020B0600070205080204" pitchFamily="50" charset="-128"/>
                <a:ea typeface="ＭＳ Ｐゴシック" panose="020B0600070205080204" pitchFamily="50" charset="-128"/>
              </a:rPr>
              <a:t>5】</a:t>
            </a:r>
            <a:endParaRPr kumimoji="1" lang="ja-JP" altLang="en-US" sz="1050" b="1" dirty="0">
              <a:solidFill>
                <a:schemeClr val="bg1"/>
              </a:solidFill>
              <a:latin typeface="ＭＳ Ｐゴシック" panose="020B0600070205080204" pitchFamily="50" charset="-128"/>
              <a:ea typeface="ＭＳ Ｐゴシック" panose="020B0600070205080204" pitchFamily="50" charset="-128"/>
            </a:endParaRPr>
          </a:p>
        </p:txBody>
      </p:sp>
      <p:grpSp>
        <p:nvGrpSpPr>
          <p:cNvPr id="34" name="グループ化 33">
            <a:extLst>
              <a:ext uri="{FF2B5EF4-FFF2-40B4-BE49-F238E27FC236}">
                <a16:creationId xmlns:a16="http://schemas.microsoft.com/office/drawing/2014/main" id="{2A72CE9D-0430-C8B1-2D96-02870965C2E2}"/>
              </a:ext>
            </a:extLst>
          </p:cNvPr>
          <p:cNvGrpSpPr/>
          <p:nvPr/>
        </p:nvGrpSpPr>
        <p:grpSpPr>
          <a:xfrm>
            <a:off x="67364" y="384089"/>
            <a:ext cx="6687928" cy="1848567"/>
            <a:chOff x="67374" y="672791"/>
            <a:chExt cx="6759718" cy="990190"/>
          </a:xfrm>
        </p:grpSpPr>
        <p:sp>
          <p:nvSpPr>
            <p:cNvPr id="38" name="正方形/長方形 37">
              <a:extLst>
                <a:ext uri="{FF2B5EF4-FFF2-40B4-BE49-F238E27FC236}">
                  <a16:creationId xmlns:a16="http://schemas.microsoft.com/office/drawing/2014/main" id="{4112EF31-922E-DE9B-D51F-D145C92DEEC5}"/>
                </a:ext>
              </a:extLst>
            </p:cNvPr>
            <p:cNvSpPr/>
            <p:nvPr/>
          </p:nvSpPr>
          <p:spPr>
            <a:xfrm>
              <a:off x="67374" y="672791"/>
              <a:ext cx="6759717" cy="114691"/>
            </a:xfrm>
            <a:prstGeom prst="rect">
              <a:avLst/>
            </a:prstGeom>
            <a:solidFill>
              <a:srgbClr val="25283B"/>
            </a:solid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en-US" altLang="ja-JP" sz="1100" b="1" dirty="0">
                  <a:solidFill>
                    <a:schemeClr val="bg1"/>
                  </a:solidFill>
                  <a:latin typeface="ＭＳ Ｐゴシック" panose="020B0600070205080204" pitchFamily="50" charset="-128"/>
                  <a:ea typeface="ＭＳ Ｐゴシック" panose="020B0600070205080204" pitchFamily="50" charset="-128"/>
                </a:rPr>
                <a:t>OTA</a:t>
              </a:r>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掲載促進セミナーの開催</a:t>
              </a:r>
              <a:endParaRPr kumimoji="1" lang="ja-JP" altLang="en-US" sz="1100" dirty="0">
                <a:solidFill>
                  <a:schemeClr val="bg1"/>
                </a:solidFill>
                <a:latin typeface="ＭＳ Ｐゴシック" panose="020B0600070205080204" pitchFamily="50" charset="-128"/>
                <a:ea typeface="ＭＳ Ｐゴシック" panose="020B0600070205080204" pitchFamily="50" charset="-128"/>
              </a:endParaRPr>
            </a:p>
          </p:txBody>
        </p:sp>
        <p:sp>
          <p:nvSpPr>
            <p:cNvPr id="39" name="正方形/長方形 38">
              <a:extLst>
                <a:ext uri="{FF2B5EF4-FFF2-40B4-BE49-F238E27FC236}">
                  <a16:creationId xmlns:a16="http://schemas.microsoft.com/office/drawing/2014/main" id="{CFC64937-FA48-200F-1875-9F8222D4F981}"/>
                </a:ext>
              </a:extLst>
            </p:cNvPr>
            <p:cNvSpPr/>
            <p:nvPr/>
          </p:nvSpPr>
          <p:spPr>
            <a:xfrm>
              <a:off x="67375" y="795223"/>
              <a:ext cx="6759717" cy="867758"/>
            </a:xfrm>
            <a:prstGeom prst="rect">
              <a:avLst/>
            </a:prstGeom>
            <a:no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000" b="1" dirty="0">
                  <a:solidFill>
                    <a:schemeClr val="bg1">
                      <a:lumMod val="65000"/>
                    </a:schemeClr>
                  </a:solidFill>
                  <a:latin typeface="ＭＳ Ｐゴシック" panose="020B0600070205080204" pitchFamily="50" charset="-128"/>
                  <a:ea typeface="ＭＳ Ｐゴシック" panose="020B0600070205080204" pitchFamily="50" charset="-128"/>
                </a:rPr>
                <a:t>※</a:t>
              </a:r>
              <a:r>
                <a:rPr kumimoji="1" lang="ja-JP" altLang="en-US" sz="1000" b="1" dirty="0">
                  <a:solidFill>
                    <a:schemeClr val="bg1">
                      <a:lumMod val="65000"/>
                    </a:schemeClr>
                  </a:solidFill>
                  <a:latin typeface="ＭＳ Ｐゴシック" panose="020B0600070205080204" pitchFamily="50" charset="-128"/>
                  <a:ea typeface="ＭＳ Ｐゴシック" panose="020B0600070205080204" pitchFamily="50" charset="-128"/>
                </a:rPr>
                <a:t>方針、手法、講師候補、その他</a:t>
              </a:r>
              <a:endParaRPr kumimoji="1" lang="ja-JP" altLang="en-US" sz="1000" dirty="0">
                <a:solidFill>
                  <a:schemeClr val="bg1">
                    <a:lumMod val="65000"/>
                  </a:schemeClr>
                </a:solidFill>
                <a:latin typeface="ＭＳ Ｐゴシック" panose="020B0600070205080204" pitchFamily="50" charset="-128"/>
                <a:ea typeface="ＭＳ Ｐゴシック" panose="020B0600070205080204" pitchFamily="50" charset="-128"/>
              </a:endParaRPr>
            </a:p>
          </p:txBody>
        </p:sp>
      </p:grpSp>
      <p:grpSp>
        <p:nvGrpSpPr>
          <p:cNvPr id="40" name="グループ化 39">
            <a:extLst>
              <a:ext uri="{FF2B5EF4-FFF2-40B4-BE49-F238E27FC236}">
                <a16:creationId xmlns:a16="http://schemas.microsoft.com/office/drawing/2014/main" id="{E9C22D1C-566B-7761-25D9-A7DF479136D4}"/>
              </a:ext>
            </a:extLst>
          </p:cNvPr>
          <p:cNvGrpSpPr/>
          <p:nvPr/>
        </p:nvGrpSpPr>
        <p:grpSpPr>
          <a:xfrm>
            <a:off x="67363" y="2279740"/>
            <a:ext cx="6687928" cy="1848567"/>
            <a:chOff x="67374" y="672791"/>
            <a:chExt cx="6759718" cy="990190"/>
          </a:xfrm>
        </p:grpSpPr>
        <p:sp>
          <p:nvSpPr>
            <p:cNvPr id="41" name="正方形/長方形 40">
              <a:extLst>
                <a:ext uri="{FF2B5EF4-FFF2-40B4-BE49-F238E27FC236}">
                  <a16:creationId xmlns:a16="http://schemas.microsoft.com/office/drawing/2014/main" id="{0526D01B-35D4-B4F6-06D2-E9C391631875}"/>
                </a:ext>
              </a:extLst>
            </p:cNvPr>
            <p:cNvSpPr/>
            <p:nvPr/>
          </p:nvSpPr>
          <p:spPr>
            <a:xfrm>
              <a:off x="67374" y="672791"/>
              <a:ext cx="6759717" cy="114691"/>
            </a:xfrm>
            <a:prstGeom prst="rect">
              <a:avLst/>
            </a:prstGeom>
            <a:solidFill>
              <a:srgbClr val="25283B"/>
            </a:solid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セミナー参加事業者へのフォローアップ</a:t>
              </a:r>
              <a:endParaRPr kumimoji="1" lang="ja-JP" altLang="en-US" sz="1100" dirty="0">
                <a:solidFill>
                  <a:schemeClr val="bg1"/>
                </a:solidFill>
                <a:latin typeface="ＭＳ Ｐゴシック" panose="020B0600070205080204" pitchFamily="50" charset="-128"/>
                <a:ea typeface="ＭＳ Ｐゴシック" panose="020B0600070205080204" pitchFamily="50" charset="-128"/>
              </a:endParaRPr>
            </a:p>
          </p:txBody>
        </p:sp>
        <p:sp>
          <p:nvSpPr>
            <p:cNvPr id="42" name="正方形/長方形 41">
              <a:extLst>
                <a:ext uri="{FF2B5EF4-FFF2-40B4-BE49-F238E27FC236}">
                  <a16:creationId xmlns:a16="http://schemas.microsoft.com/office/drawing/2014/main" id="{9EE11A08-0789-4FE5-D533-4A0AC37FE1A8}"/>
                </a:ext>
              </a:extLst>
            </p:cNvPr>
            <p:cNvSpPr/>
            <p:nvPr/>
          </p:nvSpPr>
          <p:spPr>
            <a:xfrm>
              <a:off x="67375" y="795223"/>
              <a:ext cx="6759717" cy="867758"/>
            </a:xfrm>
            <a:prstGeom prst="rect">
              <a:avLst/>
            </a:prstGeom>
            <a:no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000" b="1" dirty="0">
                  <a:solidFill>
                    <a:schemeClr val="bg1">
                      <a:lumMod val="65000"/>
                    </a:schemeClr>
                  </a:solidFill>
                  <a:latin typeface="ＭＳ Ｐゴシック" panose="020B0600070205080204" pitchFamily="50" charset="-128"/>
                  <a:ea typeface="ＭＳ Ｐゴシック" panose="020B0600070205080204" pitchFamily="50" charset="-128"/>
                </a:rPr>
                <a:t>※</a:t>
              </a:r>
              <a:r>
                <a:rPr kumimoji="1" lang="ja-JP" altLang="en-US" sz="1000" b="1" dirty="0">
                  <a:solidFill>
                    <a:schemeClr val="bg1">
                      <a:lumMod val="65000"/>
                    </a:schemeClr>
                  </a:solidFill>
                  <a:latin typeface="ＭＳ Ｐゴシック" panose="020B0600070205080204" pitchFamily="50" charset="-128"/>
                  <a:ea typeface="ＭＳ Ｐゴシック" panose="020B0600070205080204" pitchFamily="50" charset="-128"/>
                </a:rPr>
                <a:t>方針、手法、指導する専門家候補、造成コンテンツ候補、その他</a:t>
              </a:r>
              <a:endParaRPr kumimoji="1" lang="ja-JP" altLang="en-US" sz="1000" dirty="0">
                <a:solidFill>
                  <a:schemeClr val="bg1">
                    <a:lumMod val="65000"/>
                  </a:schemeClr>
                </a:solidFill>
                <a:latin typeface="ＭＳ Ｐゴシック" panose="020B0600070205080204" pitchFamily="50" charset="-128"/>
                <a:ea typeface="ＭＳ Ｐゴシック" panose="020B0600070205080204" pitchFamily="50" charset="-128"/>
              </a:endParaRPr>
            </a:p>
          </p:txBody>
        </p:sp>
      </p:grpSp>
      <p:grpSp>
        <p:nvGrpSpPr>
          <p:cNvPr id="43" name="グループ化 42">
            <a:extLst>
              <a:ext uri="{FF2B5EF4-FFF2-40B4-BE49-F238E27FC236}">
                <a16:creationId xmlns:a16="http://schemas.microsoft.com/office/drawing/2014/main" id="{596DF8DE-FE55-EA16-A148-2949292A2E6F}"/>
              </a:ext>
            </a:extLst>
          </p:cNvPr>
          <p:cNvGrpSpPr/>
          <p:nvPr/>
        </p:nvGrpSpPr>
        <p:grpSpPr>
          <a:xfrm>
            <a:off x="67363" y="4175391"/>
            <a:ext cx="6687928" cy="1848567"/>
            <a:chOff x="67374" y="672791"/>
            <a:chExt cx="6759718" cy="990190"/>
          </a:xfrm>
        </p:grpSpPr>
        <p:sp>
          <p:nvSpPr>
            <p:cNvPr id="44" name="正方形/長方形 43">
              <a:extLst>
                <a:ext uri="{FF2B5EF4-FFF2-40B4-BE49-F238E27FC236}">
                  <a16:creationId xmlns:a16="http://schemas.microsoft.com/office/drawing/2014/main" id="{EE4A1A42-4C6C-0328-EB0D-8928B1A849B7}"/>
                </a:ext>
              </a:extLst>
            </p:cNvPr>
            <p:cNvSpPr/>
            <p:nvPr/>
          </p:nvSpPr>
          <p:spPr>
            <a:xfrm>
              <a:off x="67374" y="672791"/>
              <a:ext cx="6759717" cy="114691"/>
            </a:xfrm>
            <a:prstGeom prst="rect">
              <a:avLst/>
            </a:prstGeom>
            <a:solidFill>
              <a:srgbClr val="25283B"/>
            </a:solid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モニターツアーの実施</a:t>
              </a:r>
              <a:endParaRPr kumimoji="1" lang="ja-JP" altLang="en-US" sz="1100" dirty="0">
                <a:solidFill>
                  <a:schemeClr val="bg1"/>
                </a:solidFill>
                <a:latin typeface="ＭＳ Ｐゴシック" panose="020B0600070205080204" pitchFamily="50" charset="-128"/>
                <a:ea typeface="ＭＳ Ｐゴシック" panose="020B0600070205080204" pitchFamily="50" charset="-128"/>
              </a:endParaRPr>
            </a:p>
          </p:txBody>
        </p:sp>
        <p:sp>
          <p:nvSpPr>
            <p:cNvPr id="45" name="正方形/長方形 44">
              <a:extLst>
                <a:ext uri="{FF2B5EF4-FFF2-40B4-BE49-F238E27FC236}">
                  <a16:creationId xmlns:a16="http://schemas.microsoft.com/office/drawing/2014/main" id="{95131215-A99A-DC7E-1B05-BC3721E60C86}"/>
                </a:ext>
              </a:extLst>
            </p:cNvPr>
            <p:cNvSpPr/>
            <p:nvPr/>
          </p:nvSpPr>
          <p:spPr>
            <a:xfrm>
              <a:off x="67375" y="795223"/>
              <a:ext cx="6759717" cy="867758"/>
            </a:xfrm>
            <a:prstGeom prst="rect">
              <a:avLst/>
            </a:prstGeom>
            <a:no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000" b="1" dirty="0">
                  <a:solidFill>
                    <a:schemeClr val="bg1">
                      <a:lumMod val="65000"/>
                    </a:schemeClr>
                  </a:solidFill>
                  <a:latin typeface="ＭＳ Ｐゴシック" panose="020B0600070205080204" pitchFamily="50" charset="-128"/>
                  <a:ea typeface="ＭＳ Ｐゴシック" panose="020B0600070205080204" pitchFamily="50" charset="-128"/>
                </a:rPr>
                <a:t>※</a:t>
              </a:r>
              <a:r>
                <a:rPr kumimoji="1" lang="ja-JP" altLang="en-US" sz="1000" b="1" dirty="0">
                  <a:solidFill>
                    <a:schemeClr val="bg1">
                      <a:lumMod val="65000"/>
                    </a:schemeClr>
                  </a:solidFill>
                  <a:latin typeface="ＭＳ Ｐゴシック" panose="020B0600070205080204" pitchFamily="50" charset="-128"/>
                  <a:ea typeface="ＭＳ Ｐゴシック" panose="020B0600070205080204" pitchFamily="50" charset="-128"/>
                </a:rPr>
                <a:t>方針、手法、被招へい者候補、その他</a:t>
              </a:r>
              <a:endParaRPr kumimoji="1" lang="ja-JP" altLang="en-US" sz="1000" dirty="0">
                <a:solidFill>
                  <a:schemeClr val="bg1">
                    <a:lumMod val="65000"/>
                  </a:schemeClr>
                </a:solidFill>
                <a:latin typeface="ＭＳ Ｐゴシック" panose="020B0600070205080204" pitchFamily="50" charset="-128"/>
                <a:ea typeface="ＭＳ Ｐゴシック" panose="020B0600070205080204" pitchFamily="50" charset="-128"/>
              </a:endParaRPr>
            </a:p>
          </p:txBody>
        </p:sp>
      </p:grpSp>
      <p:grpSp>
        <p:nvGrpSpPr>
          <p:cNvPr id="46" name="グループ化 45">
            <a:extLst>
              <a:ext uri="{FF2B5EF4-FFF2-40B4-BE49-F238E27FC236}">
                <a16:creationId xmlns:a16="http://schemas.microsoft.com/office/drawing/2014/main" id="{6BA20EC3-A571-5BF1-D085-93E7846C3991}"/>
              </a:ext>
            </a:extLst>
          </p:cNvPr>
          <p:cNvGrpSpPr/>
          <p:nvPr/>
        </p:nvGrpSpPr>
        <p:grpSpPr>
          <a:xfrm>
            <a:off x="67362" y="6094025"/>
            <a:ext cx="6687928" cy="1848567"/>
            <a:chOff x="67374" y="672791"/>
            <a:chExt cx="6759718" cy="990190"/>
          </a:xfrm>
        </p:grpSpPr>
        <p:sp>
          <p:nvSpPr>
            <p:cNvPr id="47" name="正方形/長方形 46">
              <a:extLst>
                <a:ext uri="{FF2B5EF4-FFF2-40B4-BE49-F238E27FC236}">
                  <a16:creationId xmlns:a16="http://schemas.microsoft.com/office/drawing/2014/main" id="{6F88B918-1827-A6DD-AB2B-F059C067D4C8}"/>
                </a:ext>
              </a:extLst>
            </p:cNvPr>
            <p:cNvSpPr/>
            <p:nvPr/>
          </p:nvSpPr>
          <p:spPr>
            <a:xfrm>
              <a:off x="67374" y="672791"/>
              <a:ext cx="6759717" cy="114691"/>
            </a:xfrm>
            <a:prstGeom prst="rect">
              <a:avLst/>
            </a:prstGeom>
            <a:solidFill>
              <a:srgbClr val="25283B"/>
            </a:solid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kumimoji="1" lang="en-US" altLang="ja-JP" sz="1100" b="1" dirty="0">
                  <a:solidFill>
                    <a:schemeClr val="bg1"/>
                  </a:solidFill>
                  <a:latin typeface="ＭＳ Ｐゴシック" panose="020B0600070205080204" pitchFamily="50" charset="-128"/>
                  <a:ea typeface="ＭＳ Ｐゴシック" panose="020B0600070205080204" pitchFamily="50" charset="-128"/>
                </a:rPr>
                <a:t>OTA</a:t>
              </a:r>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掲載商品の</a:t>
              </a:r>
              <a:r>
                <a:rPr kumimoji="1" lang="en-US" altLang="ja-JP" sz="1100" b="1" dirty="0">
                  <a:solidFill>
                    <a:schemeClr val="bg1"/>
                  </a:solidFill>
                  <a:latin typeface="ＭＳ Ｐゴシック" panose="020B0600070205080204" pitchFamily="50" charset="-128"/>
                  <a:ea typeface="ＭＳ Ｐゴシック" panose="020B0600070205080204" pitchFamily="50" charset="-128"/>
                </a:rPr>
                <a:t>PR</a:t>
              </a:r>
              <a:r>
                <a:rPr kumimoji="1" lang="ja-JP" altLang="en-US" sz="1100" b="1" dirty="0">
                  <a:solidFill>
                    <a:schemeClr val="bg1"/>
                  </a:solidFill>
                  <a:latin typeface="ＭＳ Ｐゴシック" panose="020B0600070205080204" pitchFamily="50" charset="-128"/>
                  <a:ea typeface="ＭＳ Ｐゴシック" panose="020B0600070205080204" pitchFamily="50" charset="-128"/>
                </a:rPr>
                <a:t>支援</a:t>
              </a:r>
              <a:endParaRPr kumimoji="1" lang="ja-JP" altLang="en-US" sz="1100" dirty="0">
                <a:solidFill>
                  <a:schemeClr val="bg1"/>
                </a:solidFill>
                <a:latin typeface="ＭＳ Ｐゴシック" panose="020B0600070205080204" pitchFamily="50" charset="-128"/>
                <a:ea typeface="ＭＳ Ｐゴシック" panose="020B0600070205080204" pitchFamily="50" charset="-128"/>
              </a:endParaRPr>
            </a:p>
          </p:txBody>
        </p:sp>
        <p:sp>
          <p:nvSpPr>
            <p:cNvPr id="48" name="正方形/長方形 47">
              <a:extLst>
                <a:ext uri="{FF2B5EF4-FFF2-40B4-BE49-F238E27FC236}">
                  <a16:creationId xmlns:a16="http://schemas.microsoft.com/office/drawing/2014/main" id="{C31968B4-F49C-811D-1600-FACC39BED8EE}"/>
                </a:ext>
              </a:extLst>
            </p:cNvPr>
            <p:cNvSpPr/>
            <p:nvPr/>
          </p:nvSpPr>
          <p:spPr>
            <a:xfrm>
              <a:off x="67375" y="795223"/>
              <a:ext cx="6759717" cy="867758"/>
            </a:xfrm>
            <a:prstGeom prst="rect">
              <a:avLst/>
            </a:prstGeom>
            <a:noFill/>
            <a:ln>
              <a:solidFill>
                <a:srgbClr val="25283B"/>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en-US" altLang="ja-JP" sz="1000" b="1" dirty="0">
                  <a:solidFill>
                    <a:schemeClr val="bg1">
                      <a:lumMod val="65000"/>
                    </a:schemeClr>
                  </a:solidFill>
                  <a:latin typeface="ＭＳ Ｐゴシック" panose="020B0600070205080204" pitchFamily="50" charset="-128"/>
                  <a:ea typeface="ＭＳ Ｐゴシック" panose="020B0600070205080204" pitchFamily="50" charset="-128"/>
                </a:rPr>
                <a:t>※</a:t>
              </a:r>
              <a:r>
                <a:rPr kumimoji="1" lang="ja-JP" altLang="en-US" sz="1000" b="1" dirty="0">
                  <a:solidFill>
                    <a:schemeClr val="bg1">
                      <a:lumMod val="65000"/>
                    </a:schemeClr>
                  </a:solidFill>
                  <a:latin typeface="ＭＳ Ｐゴシック" panose="020B0600070205080204" pitchFamily="50" charset="-128"/>
                  <a:ea typeface="ＭＳ Ｐゴシック" panose="020B0600070205080204" pitchFamily="50" charset="-128"/>
                </a:rPr>
                <a:t>方針、手法、その他</a:t>
              </a:r>
              <a:endParaRPr kumimoji="1" lang="ja-JP" altLang="en-US" sz="1000" dirty="0">
                <a:solidFill>
                  <a:schemeClr val="bg1">
                    <a:lumMod val="65000"/>
                  </a:schemeClr>
                </a:solidFill>
                <a:latin typeface="ＭＳ Ｐゴシック" panose="020B0600070205080204" pitchFamily="50" charset="-128"/>
                <a:ea typeface="ＭＳ Ｐゴシック" panose="020B0600070205080204" pitchFamily="50" charset="-128"/>
              </a:endParaRPr>
            </a:p>
          </p:txBody>
        </p:sp>
      </p:grpSp>
      <p:sp>
        <p:nvSpPr>
          <p:cNvPr id="3" name="四角形: 角を丸くする 2">
            <a:extLst>
              <a:ext uri="{FF2B5EF4-FFF2-40B4-BE49-F238E27FC236}">
                <a16:creationId xmlns:a16="http://schemas.microsoft.com/office/drawing/2014/main" id="{2862A61D-8B7F-4284-8023-21D94D7B9B36}"/>
              </a:ext>
            </a:extLst>
          </p:cNvPr>
          <p:cNvSpPr/>
          <p:nvPr/>
        </p:nvSpPr>
        <p:spPr>
          <a:xfrm>
            <a:off x="2138839" y="8805234"/>
            <a:ext cx="4616450" cy="935425"/>
          </a:xfrm>
          <a:prstGeom prst="roundRect">
            <a:avLst>
              <a:gd name="adj" fmla="val 10417"/>
            </a:avLst>
          </a:prstGeom>
          <a:solidFill>
            <a:srgbClr val="C5B37F">
              <a:alpha val="6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＜注意事項＞</a:t>
            </a:r>
            <a:endParaRPr kumimoji="1" lang="en-US" altLang="ja-JP" sz="1000" dirty="0">
              <a:solidFill>
                <a:srgbClr val="C00000"/>
              </a:solidFill>
              <a:latin typeface="HG丸ｺﾞｼｯｸM-PRO" panose="020F0600000000000000" pitchFamily="50" charset="-128"/>
              <a:ea typeface="HG丸ｺﾞｼｯｸM-PRO" panose="020F0600000000000000" pitchFamily="50" charset="-128"/>
            </a:endParaRPr>
          </a:p>
          <a:p>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・各項目の大きさの調整は可とするが、頁の追加は認めない</a:t>
            </a:r>
            <a:endParaRPr kumimoji="1" lang="en-US" altLang="ja-JP" sz="1000" dirty="0">
              <a:solidFill>
                <a:srgbClr val="C00000"/>
              </a:solidFill>
              <a:latin typeface="HG丸ｺﾞｼｯｸM-PRO" panose="020F0600000000000000" pitchFamily="50" charset="-128"/>
              <a:ea typeface="HG丸ｺﾞｼｯｸM-PRO" panose="020F0600000000000000" pitchFamily="50" charset="-128"/>
            </a:endParaRPr>
          </a:p>
          <a:p>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・文字のポイントは</a:t>
            </a:r>
            <a:r>
              <a:rPr kumimoji="1" lang="en-US" altLang="ja-JP" sz="1000" dirty="0">
                <a:solidFill>
                  <a:srgbClr val="C00000"/>
                </a:solidFill>
                <a:latin typeface="HG丸ｺﾞｼｯｸM-PRO" panose="020F0600000000000000" pitchFamily="50" charset="-128"/>
                <a:ea typeface="HG丸ｺﾞｼｯｸM-PRO" panose="020F0600000000000000" pitchFamily="50" charset="-128"/>
              </a:rPr>
              <a:t>10</a:t>
            </a:r>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ポイント以上とする</a:t>
            </a:r>
            <a:endParaRPr kumimoji="1" lang="en-US" altLang="ja-JP" sz="1000" dirty="0">
              <a:solidFill>
                <a:srgbClr val="C00000"/>
              </a:solidFill>
              <a:latin typeface="HG丸ｺﾞｼｯｸM-PRO" panose="020F0600000000000000" pitchFamily="50" charset="-128"/>
              <a:ea typeface="HG丸ｺﾞｼｯｸM-PRO" panose="020F0600000000000000" pitchFamily="50" charset="-128"/>
            </a:endParaRPr>
          </a:p>
          <a:p>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・各回答欄に</a:t>
            </a:r>
            <a:r>
              <a:rPr kumimoji="1" lang="en-US" altLang="ja-JP" sz="1000" dirty="0">
                <a:solidFill>
                  <a:srgbClr val="C00000"/>
                </a:solidFill>
                <a:latin typeface="HG丸ｺﾞｼｯｸM-PRO" panose="020F0600000000000000" pitchFamily="50" charset="-128"/>
                <a:ea typeface="HG丸ｺﾞｼｯｸM-PRO" panose="020F0600000000000000" pitchFamily="50" charset="-128"/>
              </a:rPr>
              <a:t>※</a:t>
            </a:r>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印で記載された内容に関する提案を記載すること</a:t>
            </a:r>
            <a:endParaRPr kumimoji="1" lang="en-US" altLang="ja-JP" sz="1000" dirty="0">
              <a:solidFill>
                <a:srgbClr val="C00000"/>
              </a:solidFill>
              <a:latin typeface="HG丸ｺﾞｼｯｸM-PRO" panose="020F0600000000000000" pitchFamily="50" charset="-128"/>
              <a:ea typeface="HG丸ｺﾞｼｯｸM-PRO" panose="020F0600000000000000" pitchFamily="50" charset="-128"/>
            </a:endParaRPr>
          </a:p>
          <a:p>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・提出の際は、当枠及び</a:t>
            </a:r>
            <a:r>
              <a:rPr kumimoji="1" lang="en-US" altLang="ja-JP" sz="1000" dirty="0">
                <a:solidFill>
                  <a:srgbClr val="C00000"/>
                </a:solidFill>
                <a:latin typeface="HG丸ｺﾞｼｯｸM-PRO" panose="020F0600000000000000" pitchFamily="50" charset="-128"/>
                <a:ea typeface="HG丸ｺﾞｼｯｸM-PRO" panose="020F0600000000000000" pitchFamily="50" charset="-128"/>
              </a:rPr>
              <a:t>※</a:t>
            </a:r>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印の記載</a:t>
            </a:r>
            <a:r>
              <a:rPr kumimoji="1" lang="en-US" altLang="ja-JP" sz="1000" dirty="0">
                <a:solidFill>
                  <a:srgbClr val="C00000"/>
                </a:solidFill>
                <a:latin typeface="HG丸ｺﾞｼｯｸM-PRO" panose="020F0600000000000000" pitchFamily="50" charset="-128"/>
                <a:ea typeface="HG丸ｺﾞｼｯｸM-PRO" panose="020F0600000000000000" pitchFamily="50" charset="-128"/>
              </a:rPr>
              <a:t>(</a:t>
            </a:r>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グレーの文字</a:t>
            </a:r>
            <a:r>
              <a:rPr kumimoji="1" lang="en-US" altLang="ja-JP" sz="1000" dirty="0">
                <a:solidFill>
                  <a:srgbClr val="C00000"/>
                </a:solidFill>
                <a:latin typeface="HG丸ｺﾞｼｯｸM-PRO" panose="020F0600000000000000" pitchFamily="50" charset="-128"/>
                <a:ea typeface="HG丸ｺﾞｼｯｸM-PRO" panose="020F0600000000000000" pitchFamily="50" charset="-128"/>
              </a:rPr>
              <a:t>)</a:t>
            </a:r>
            <a:r>
              <a:rPr kumimoji="1" lang="ja-JP" altLang="en-US" sz="1000" dirty="0">
                <a:solidFill>
                  <a:srgbClr val="C00000"/>
                </a:solidFill>
                <a:latin typeface="HG丸ｺﾞｼｯｸM-PRO" panose="020F0600000000000000" pitchFamily="50" charset="-128"/>
                <a:ea typeface="HG丸ｺﾞｼｯｸM-PRO" panose="020F0600000000000000" pitchFamily="50" charset="-128"/>
              </a:rPr>
              <a:t>を消却すること。</a:t>
            </a:r>
          </a:p>
        </p:txBody>
      </p:sp>
    </p:spTree>
    <p:extLst>
      <p:ext uri="{BB962C8B-B14F-4D97-AF65-F5344CB8AC3E}">
        <p14:creationId xmlns:p14="http://schemas.microsoft.com/office/powerpoint/2010/main" val="226358595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TotalTime>
  <Words>163</Words>
  <Application>Microsoft Office PowerPoint</Application>
  <PresentationFormat>A4 210 x 297 mm</PresentationFormat>
  <Paragraphs>15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HG丸ｺﾞｼｯｸM-PRO</vt:lpstr>
      <vt:lpstr>ＭＳ Ｐゴシック</vt:lpstr>
      <vt:lpstr>Arial</vt:lpstr>
      <vt:lpstr>Calibri</vt:lpstr>
      <vt:lpstr>Calibri Light</vt:lpstr>
      <vt:lpstr>Office テーマ</vt:lpstr>
      <vt:lpstr>令和７年度外国人個人旅行者向けの地域資源を活かした魅力的な観光コンテンツ造成事業提案の概要　【様式5】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令和５年度石川県・金沢市連携による米国誘客現地ＰＲ事業　提案の概要　【様式●】</dc:title>
  <dc:creator>HW55161</dc:creator>
  <cp:lastModifiedBy>岡本　千夏</cp:lastModifiedBy>
  <cp:revision>33</cp:revision>
  <cp:lastPrinted>2023-03-15T00:34:45Z</cp:lastPrinted>
  <dcterms:created xsi:type="dcterms:W3CDTF">2023-03-02T09:10:25Z</dcterms:created>
  <dcterms:modified xsi:type="dcterms:W3CDTF">2025-06-19T05:18:07Z</dcterms:modified>
</cp:coreProperties>
</file>