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8" r:id="rId2"/>
  </p:sldIdLst>
  <p:sldSz cx="9906000" cy="6858000" type="A4"/>
  <p:notesSz cx="6735763" cy="98663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http://customooxmlschemas.google.com/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8" roundtripDataSignature="AMtx7miQ6qibgGiLkD+JlYLm7jKNpspJQ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2F2F2"/>
    <a:srgbClr val="FDE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F0F748-7AA5-4B90-91AD-3F4FFDBD375E}">
  <a:tblStyle styleId="{69F0F748-7AA5-4B90-91AD-3F4FFDBD375E}" styleName="Table_0">
    <a:wholeTbl>
      <a:tcTxStyle b="off" i="off">
        <a:font>
          <a:latin typeface="游ゴシック"/>
          <a:ea typeface="游ゴシック"/>
          <a:cs typeface="游ゴシック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游ゴシック"/>
          <a:ea typeface="游ゴシック"/>
          <a:cs typeface="游ゴシック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12" autoAdjust="0"/>
  </p:normalViewPr>
  <p:slideViewPr>
    <p:cSldViewPr snapToGrid="0">
      <p:cViewPr varScale="1">
        <p:scale>
          <a:sx n="112" d="100"/>
          <a:sy n="112" d="100"/>
        </p:scale>
        <p:origin x="1320" y="11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NULL"/><Relationship Id="rId3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10" Type="http://schemas.openxmlformats.org/officeDocument/2006/relationships/viewProps" Target="viewProps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2" y="2"/>
            <a:ext cx="2919413" cy="493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14763" y="2"/>
            <a:ext cx="2919412" cy="493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95325" y="739775"/>
            <a:ext cx="53451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3102" y="4686300"/>
            <a:ext cx="5389563" cy="4440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2" y="9371013"/>
            <a:ext cx="2919413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73102" y="4686300"/>
            <a:ext cx="5389563" cy="4440238"/>
          </a:xfrm>
          <a:prstGeom prst="rect">
            <a:avLst/>
          </a:prstGeom>
        </p:spPr>
        <p:txBody>
          <a:bodyPr spcFirstLastPara="1" wrap="square" lIns="91400" tIns="45700" rIns="91400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95325" y="739775"/>
            <a:ext cx="5345113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73894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&#10;縦書きテキスト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>
            <a:spLocks noGrp="1"/>
          </p:cNvSpPr>
          <p:nvPr>
            <p:ph type="title"/>
          </p:nvPr>
        </p:nvSpPr>
        <p:spPr>
          <a:xfrm rot="5400000">
            <a:off x="5251052" y="2203053"/>
            <a:ext cx="5811838" cy="2135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5"/>
          <p:cNvSpPr txBox="1">
            <a:spLocks noGrp="1"/>
          </p:cNvSpPr>
          <p:nvPr>
            <p:ph type="body" idx="1"/>
          </p:nvPr>
        </p:nvSpPr>
        <p:spPr>
          <a:xfrm rot="5400000">
            <a:off x="917178" y="128985"/>
            <a:ext cx="5811838" cy="6284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5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5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5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7"/>
          <p:cNvSpPr txBox="1"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75"/>
              <a:buFont typeface="Arial"/>
              <a:buNone/>
              <a:defRPr sz="4875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rgbClr val="888888"/>
              </a:buClr>
              <a:buSzPts val="1950"/>
              <a:buNone/>
              <a:defRPr sz="195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625"/>
              <a:buNone/>
              <a:defRPr sz="1625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463"/>
              <a:buNone/>
              <a:defRPr sz="1463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rgbClr val="888888"/>
              </a:buClr>
              <a:buSzPts val="1300"/>
              <a:buNone/>
              <a:defRPr sz="13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8"/>
          <p:cNvSpPr txBox="1">
            <a:spLocks noGrp="1"/>
          </p:cNvSpPr>
          <p:nvPr>
            <p:ph type="body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950"/>
              <a:buNone/>
              <a:defRPr sz="1950" b="1"/>
            </a:lvl1pPr>
            <a:lvl2pPr marL="914400" lvl="1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None/>
              <a:defRPr sz="1625" b="1"/>
            </a:lvl2pPr>
            <a:lvl3pPr marL="1371600" lvl="2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None/>
              <a:defRPr sz="1463" b="1"/>
            </a:lvl3pPr>
            <a:lvl4pPr marL="1828800" lvl="3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4pPr>
            <a:lvl5pPr marL="2286000" lvl="4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5pPr>
            <a:lvl6pPr marL="2743200" lvl="5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6pPr>
            <a:lvl7pPr marL="3200400" lvl="6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7pPr>
            <a:lvl8pPr marL="3657600" lvl="7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8pPr>
            <a:lvl9pPr marL="4114800" lvl="8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682328" y="2505075"/>
            <a:ext cx="4190702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950"/>
              <a:buNone/>
              <a:defRPr sz="1950" b="1"/>
            </a:lvl1pPr>
            <a:lvl2pPr marL="914400" lvl="1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None/>
              <a:defRPr sz="1625" b="1"/>
            </a:lvl2pPr>
            <a:lvl3pPr marL="1371600" lvl="2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None/>
              <a:defRPr sz="1463" b="1"/>
            </a:lvl3pPr>
            <a:lvl4pPr marL="1828800" lvl="3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4pPr>
            <a:lvl5pPr marL="2286000" lvl="4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5pPr>
            <a:lvl6pPr marL="2743200" lvl="5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6pPr>
            <a:lvl7pPr marL="3200400" lvl="6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7pPr>
            <a:lvl8pPr marL="3657600" lvl="7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8pPr>
            <a:lvl9pPr marL="4114800" lvl="8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 b="1"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body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&#10;コンテンツ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2"/>
          <p:cNvSpPr txBox="1">
            <a:spLocks noGrp="1"/>
          </p:cNvSpPr>
          <p:nvPr>
            <p:ph type="body" idx="1"/>
          </p:nvPr>
        </p:nvSpPr>
        <p:spPr>
          <a:xfrm>
            <a:off x="4211340" y="987426"/>
            <a:ext cx="5014913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937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  <a:defRPr sz="2600"/>
            </a:lvl1pPr>
            <a:lvl2pPr marL="914400" lvl="1" indent="-373062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2275"/>
              <a:buChar char="•"/>
              <a:defRPr sz="2275"/>
            </a:lvl2pPr>
            <a:lvl3pPr marL="1371600" lvl="2" indent="-352425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950"/>
              <a:buChar char="•"/>
              <a:defRPr sz="1950"/>
            </a:lvl3pPr>
            <a:lvl4pPr marL="1828800" lvl="3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4pPr>
            <a:lvl5pPr marL="2286000" lvl="4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5pPr>
            <a:lvl6pPr marL="2743200" lvl="5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6pPr>
            <a:lvl7pPr marL="3200400" lvl="6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7pPr>
            <a:lvl8pPr marL="3657600" lvl="7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8pPr>
            <a:lvl9pPr marL="4114800" lvl="8" indent="-331787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Char char="•"/>
              <a:defRPr sz="1625"/>
            </a:lvl9pPr>
          </a:lstStyle>
          <a:p>
            <a:endParaRPr/>
          </a:p>
        </p:txBody>
      </p:sp>
      <p:sp>
        <p:nvSpPr>
          <p:cNvPr id="61" name="Google Shape;61;p12"/>
          <p:cNvSpPr txBox="1">
            <a:spLocks noGrp="1"/>
          </p:cNvSpPr>
          <p:nvPr>
            <p:ph type="body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/>
            </a:lvl1pPr>
            <a:lvl2pPr marL="914400" lvl="1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138"/>
              <a:buNone/>
              <a:defRPr sz="1138"/>
            </a:lvl2pPr>
            <a:lvl3pPr marL="1371600" lvl="2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975"/>
              <a:buNone/>
              <a:defRPr sz="975"/>
            </a:lvl3pPr>
            <a:lvl4pPr marL="1828800" lvl="3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4pPr>
            <a:lvl5pPr marL="2286000" lvl="4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5pPr>
            <a:lvl6pPr marL="2743200" lvl="5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6pPr>
            <a:lvl7pPr marL="3200400" lvl="6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7pPr>
            <a:lvl8pPr marL="3657600" lvl="7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8pPr>
            <a:lvl9pPr marL="4114800" lvl="8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9pPr>
          </a:lstStyle>
          <a:p>
            <a:endParaRPr/>
          </a:p>
        </p:txBody>
      </p:sp>
      <p:sp>
        <p:nvSpPr>
          <p:cNvPr id="62" name="Google Shape;62;p12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2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2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>
            <a:spLocks noGrp="1"/>
          </p:cNvSpPr>
          <p:nvPr>
            <p:ph type="pic" idx="2"/>
          </p:nvPr>
        </p:nvSpPr>
        <p:spPr>
          <a:xfrm>
            <a:off x="4211340" y="987426"/>
            <a:ext cx="5014913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2275"/>
              <a:buFont typeface="Arial"/>
              <a:buNone/>
              <a:defRPr sz="227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950"/>
              <a:buFont typeface="Arial"/>
              <a:buNone/>
              <a:defRPr sz="1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None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body" idx="1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/>
            </a:lvl1pPr>
            <a:lvl2pPr marL="914400" lvl="1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138"/>
              <a:buNone/>
              <a:defRPr sz="1138"/>
            </a:lvl2pPr>
            <a:lvl3pPr marL="1371600" lvl="2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975"/>
              <a:buNone/>
              <a:defRPr sz="975"/>
            </a:lvl3pPr>
            <a:lvl4pPr marL="1828800" lvl="3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4pPr>
            <a:lvl5pPr marL="2286000" lvl="4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5pPr>
            <a:lvl6pPr marL="2743200" lvl="5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6pPr>
            <a:lvl7pPr marL="3200400" lvl="6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7pPr>
            <a:lvl8pPr marL="3657600" lvl="7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8pPr>
            <a:lvl9pPr marL="4114800" lvl="8" indent="-2286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813"/>
              <a:buNone/>
              <a:defRPr sz="813"/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&#10;縦書きテキスト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4"/>
          <p:cNvSpPr txBox="1">
            <a:spLocks noGrp="1"/>
          </p:cNvSpPr>
          <p:nvPr>
            <p:ph type="body" idx="1"/>
          </p:nvPr>
        </p:nvSpPr>
        <p:spPr>
          <a:xfrm rot="5400000">
            <a:off x="2777332" y="-270669"/>
            <a:ext cx="4351338" cy="854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4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4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4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75"/>
              <a:buFont typeface="Arial"/>
              <a:buNone/>
              <a:defRPr sz="357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4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3062" algn="l" rtl="0">
              <a:lnSpc>
                <a:spcPct val="90000"/>
              </a:lnSpc>
              <a:spcBef>
                <a:spcPts val="813"/>
              </a:spcBef>
              <a:spcAft>
                <a:spcPts val="0"/>
              </a:spcAft>
              <a:buClr>
                <a:schemeClr val="dk1"/>
              </a:buClr>
              <a:buSzPts val="2275"/>
              <a:buFont typeface="Arial"/>
              <a:buChar char="•"/>
              <a:defRPr sz="227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2425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950"/>
              <a:buFont typeface="Arial"/>
              <a:buChar char="•"/>
              <a:defRPr sz="19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1787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625"/>
              <a:buFont typeface="Arial"/>
              <a:buChar char="•"/>
              <a:defRPr sz="16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1500" algn="l" rtl="0">
              <a:lnSpc>
                <a:spcPct val="90000"/>
              </a:lnSpc>
              <a:spcBef>
                <a:spcPts val="406"/>
              </a:spcBef>
              <a:spcAft>
                <a:spcPts val="0"/>
              </a:spcAft>
              <a:buClr>
                <a:schemeClr val="dk1"/>
              </a:buClr>
              <a:buSzPts val="1463"/>
              <a:buFont typeface="Arial"/>
              <a:buChar char="•"/>
              <a:defRPr sz="146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4"/>
          <p:cNvSpPr txBox="1">
            <a:spLocks noGrp="1"/>
          </p:cNvSpPr>
          <p:nvPr>
            <p:ph type="dt" idx="10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ftr" idx="11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4"/>
          <p:cNvSpPr txBox="1">
            <a:spLocks noGrp="1"/>
          </p:cNvSpPr>
          <p:nvPr>
            <p:ph type="sldNum" idx="12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975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"/>
          <p:cNvSpPr txBox="1">
            <a:spLocks noGrp="1"/>
          </p:cNvSpPr>
          <p:nvPr>
            <p:ph type="title"/>
          </p:nvPr>
        </p:nvSpPr>
        <p:spPr>
          <a:xfrm>
            <a:off x="3620485" y="-53036"/>
            <a:ext cx="3120964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1900"/>
            </a:pPr>
            <a:r>
              <a:rPr lang="ja-JP" altLang="ja-JP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○○○○</a:t>
            </a:r>
            <a:r>
              <a:rPr lang="ja-JP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事業</a:t>
            </a:r>
            <a:r>
              <a:rPr lang="ja-JP" altLang="en-US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（申請者名）</a:t>
            </a:r>
            <a:r>
              <a:rPr lang="ja-JP" sz="1800" b="1" dirty="0"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　</a:t>
            </a:r>
            <a:endParaRPr sz="1800" b="1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grpSp>
        <p:nvGrpSpPr>
          <p:cNvPr id="99" name="Google Shape;99;p1"/>
          <p:cNvGrpSpPr/>
          <p:nvPr/>
        </p:nvGrpSpPr>
        <p:grpSpPr>
          <a:xfrm>
            <a:off x="-82847" y="391424"/>
            <a:ext cx="9848966" cy="63579"/>
            <a:chOff x="-3175" y="476672"/>
            <a:chExt cx="9910806" cy="110465"/>
          </a:xfrm>
        </p:grpSpPr>
        <p:cxnSp>
          <p:nvCxnSpPr>
            <p:cNvPr id="100" name="Google Shape;100;p1"/>
            <p:cNvCxnSpPr/>
            <p:nvPr/>
          </p:nvCxnSpPr>
          <p:spPr>
            <a:xfrm>
              <a:off x="1631" y="476672"/>
              <a:ext cx="9906000" cy="0"/>
            </a:xfrm>
            <a:prstGeom prst="straightConnector1">
              <a:avLst/>
            </a:prstGeom>
            <a:noFill/>
            <a:ln w="5715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rgbClr val="FFC000"/>
                  </a:gs>
                  <a:gs pos="83000">
                    <a:srgbClr val="FFC000"/>
                  </a:gs>
                  <a:gs pos="100000">
                    <a:srgbClr val="FF9900"/>
                  </a:gs>
                </a:gsLst>
                <a:lin ang="5400000" scaled="1"/>
              </a:gra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01" name="Google Shape;101;p1"/>
            <p:cNvCxnSpPr/>
            <p:nvPr/>
          </p:nvCxnSpPr>
          <p:spPr>
            <a:xfrm>
              <a:off x="-3175" y="535980"/>
              <a:ext cx="9906000" cy="0"/>
            </a:xfrm>
            <a:prstGeom prst="straightConnector1">
              <a:avLst/>
            </a:prstGeom>
            <a:noFill/>
            <a:ln w="63500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rgbClr val="FFC000"/>
                  </a:gs>
                  <a:gs pos="83000">
                    <a:srgbClr val="FFC000"/>
                  </a:gs>
                  <a:gs pos="100000">
                    <a:srgbClr val="FF9900"/>
                  </a:gs>
                </a:gsLst>
                <a:lin ang="5400000" scaled="1"/>
              </a:gra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02" name="Google Shape;102;p1"/>
            <p:cNvCxnSpPr/>
            <p:nvPr/>
          </p:nvCxnSpPr>
          <p:spPr>
            <a:xfrm>
              <a:off x="1631" y="587137"/>
              <a:ext cx="9906000" cy="0"/>
            </a:xfrm>
            <a:prstGeom prst="straightConnector1">
              <a:avLst/>
            </a:prstGeom>
            <a:noFill/>
            <a:ln w="60325" cap="flat" cmpd="sng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rgbClr val="FFC000"/>
                  </a:gs>
                  <a:gs pos="83000">
                    <a:srgbClr val="FFC000"/>
                  </a:gs>
                  <a:gs pos="100000">
                    <a:srgbClr val="FF9900"/>
                  </a:gs>
                </a:gsLst>
                <a:lin ang="5400000" scaled="1"/>
              </a:gra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21" name="Google Shape;105;p1"/>
          <p:cNvSpPr txBox="1"/>
          <p:nvPr/>
        </p:nvSpPr>
        <p:spPr>
          <a:xfrm>
            <a:off x="79975" y="767689"/>
            <a:ext cx="7067504" cy="70397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ja-JP" altLang="en-US" sz="1200" dirty="0">
                <a:solidFill>
                  <a:schemeClr val="dk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（本事業における取組内容について、簡潔に記載してください。）</a:t>
            </a:r>
            <a:endParaRPr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</p:txBody>
      </p:sp>
      <p:graphicFrame>
        <p:nvGraphicFramePr>
          <p:cNvPr id="24" name="Google Shape;88;p1"/>
          <p:cNvGraphicFramePr/>
          <p:nvPr>
            <p:extLst>
              <p:ext uri="{D42A27DB-BD31-4B8C-83A1-F6EECF244321}">
                <p14:modId xmlns:p14="http://schemas.microsoft.com/office/powerpoint/2010/main" val="2215477118"/>
              </p:ext>
            </p:extLst>
          </p:nvPr>
        </p:nvGraphicFramePr>
        <p:xfrm>
          <a:off x="127000" y="1545897"/>
          <a:ext cx="9703802" cy="5288966"/>
        </p:xfrm>
        <a:graphic>
          <a:graphicData uri="http://schemas.openxmlformats.org/drawingml/2006/table">
            <a:tbl>
              <a:tblPr firstRow="1" bandRow="1">
                <a:noFill/>
                <a:tableStyleId>{69F0F748-7AA5-4B90-91AD-3F4FFDBD375E}</a:tableStyleId>
              </a:tblPr>
              <a:tblGrid>
                <a:gridCol w="1459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44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5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Meiryo"/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連携先</a:t>
                      </a:r>
                      <a:endParaRPr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Meiryo"/>
                        <a:buNone/>
                      </a:pPr>
                      <a:endParaRPr lang="ja-JP" altLang="en-US"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863330"/>
                  </a:ext>
                </a:extLst>
              </a:tr>
              <a:tr h="40069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Meiryo"/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活用する文化資源</a:t>
                      </a:r>
                      <a:endParaRPr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1528834"/>
                  </a:ext>
                </a:extLst>
              </a:tr>
              <a:tr h="4520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文化・地域・産業等が抱える課題</a:t>
                      </a: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393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Meiryo"/>
                          <a:sym typeface="Meiryo"/>
                        </a:rPr>
                        <a:t>造成する文化観光</a:t>
                      </a:r>
                      <a:endParaRPr lang="en-US" altLang="ja-JP"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Meiryo"/>
                        <a:sym typeface="Meiryo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Meiryo"/>
                          <a:sym typeface="Meiryo"/>
                        </a:rPr>
                        <a:t>コンテンツの内容</a:t>
                      </a:r>
                      <a:endParaRPr lang="en-US" altLang="ja-JP"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183781"/>
                  </a:ext>
                </a:extLst>
              </a:tr>
              <a:tr h="22860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Meiryo"/>
                          <a:sym typeface="Meiryo"/>
                        </a:rPr>
                        <a:t>　誘客効果・</a:t>
                      </a:r>
                      <a:endParaRPr lang="en-US" altLang="ja-JP"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Meiryo"/>
                        <a:sym typeface="Meiryo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Meiryo"/>
                          <a:sym typeface="Meiryo"/>
                        </a:rPr>
                        <a:t>消費拡大効果</a:t>
                      </a:r>
                      <a:endParaRPr lang="en-US" altLang="ja-JP"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88855"/>
                  </a:ext>
                </a:extLst>
              </a:tr>
              <a:tr h="22860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Meiryo"/>
                          <a:sym typeface="Meiryo"/>
                        </a:rPr>
                        <a:t>持続可能な文化や観光への寄与度</a:t>
                      </a:r>
                      <a:endParaRPr lang="en-US" altLang="ja-JP"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5343339"/>
                  </a:ext>
                </a:extLst>
              </a:tr>
              <a:tr h="25749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Meiryo"/>
                          <a:sym typeface="Meiryo"/>
                        </a:rPr>
                        <a:t>独自性など</a:t>
                      </a:r>
                      <a:endParaRPr lang="en-US" altLang="ja-JP"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Meiryo"/>
                        <a:sym typeface="Meiryo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200" b="1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Meiryo"/>
                          <a:sym typeface="Meiryo"/>
                        </a:rPr>
                        <a:t>アピールポイント</a:t>
                      </a:r>
                      <a:endParaRPr lang="en-US" altLang="ja-JP" sz="1200" b="1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eiryo"/>
                        <a:sym typeface="Meiryo"/>
                      </a:endParaRPr>
                    </a:p>
                  </a:txBody>
                  <a:tcPr marL="91450" marR="91450" marT="45725" marB="45725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4805406"/>
                  </a:ext>
                </a:extLst>
              </a:tr>
            </a:tbl>
          </a:graphicData>
        </a:graphic>
      </p:graphicFrame>
      <p:sp>
        <p:nvSpPr>
          <p:cNvPr id="25" name="Google Shape;92;p1"/>
          <p:cNvSpPr txBox="1">
            <a:spLocks/>
          </p:cNvSpPr>
          <p:nvPr/>
        </p:nvSpPr>
        <p:spPr>
          <a:xfrm>
            <a:off x="7258499" y="767689"/>
            <a:ext cx="2519921" cy="70397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357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900"/>
              <a:buFont typeface="Meiryo"/>
              <a:buNone/>
            </a:pPr>
            <a:r>
              <a:rPr lang="ja-JP" altLang="en-US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  事業費：〇○</a:t>
            </a:r>
            <a:r>
              <a:rPr lang="en-US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,</a:t>
            </a:r>
            <a:r>
              <a:rPr lang="ja-JP" altLang="en-US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○○○千円</a:t>
            </a:r>
            <a:endParaRPr lang="en-US" altLang="ja-JP" sz="1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 algn="ctr">
              <a:buSzPts val="1900"/>
              <a:buFont typeface="Meiryo"/>
              <a:buNone/>
            </a:pPr>
            <a:r>
              <a:rPr lang="ja-JP" altLang="en-US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（補助要望額：〇○</a:t>
            </a:r>
            <a:r>
              <a:rPr lang="en-US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,</a:t>
            </a:r>
            <a:r>
              <a:rPr lang="ja-JP" altLang="en-US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○○○千円）</a:t>
            </a:r>
          </a:p>
        </p:txBody>
      </p:sp>
      <p:sp>
        <p:nvSpPr>
          <p:cNvPr id="93" name="Google Shape;93;p1"/>
          <p:cNvSpPr txBox="1"/>
          <p:nvPr/>
        </p:nvSpPr>
        <p:spPr>
          <a:xfrm>
            <a:off x="7229355" y="3003819"/>
            <a:ext cx="2531988" cy="2308284"/>
          </a:xfrm>
          <a:prstGeom prst="rect">
            <a:avLst/>
          </a:prstGeom>
          <a:noFill/>
          <a:ln w="12700" cap="flat" cmpd="sng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游ゴシック" panose="020B0400000000000000" pitchFamily="50" charset="-128"/>
              <a:buChar char="※"/>
            </a:pPr>
            <a:endParaRPr lang="en-US" altLang="ja-JP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游ゴシック" panose="020B0400000000000000" pitchFamily="50" charset="-128"/>
              <a:buChar char="※"/>
            </a:pPr>
            <a:endParaRPr lang="en-US" altLang="ja-JP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游ゴシック" panose="020B0400000000000000" pitchFamily="50" charset="-128"/>
              <a:buChar char="※"/>
            </a:pPr>
            <a:endParaRPr lang="en-US" altLang="ja-JP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Font typeface="游ゴシック" panose="020B0400000000000000" pitchFamily="50" charset="-128"/>
              <a:buChar char="※"/>
            </a:pPr>
            <a:r>
              <a:rPr lang="ja-JP" sz="1200" dirty="0">
                <a:solidFill>
                  <a:schemeClr val="dk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事業</a:t>
            </a:r>
            <a:r>
              <a:rPr lang="ja-JP" altLang="en-US" sz="1200" dirty="0">
                <a:solidFill>
                  <a:schemeClr val="dk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の内容が分かる</a:t>
            </a:r>
            <a:r>
              <a:rPr lang="ja-JP" sz="1200" dirty="0">
                <a:solidFill>
                  <a:schemeClr val="dk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イメージ図、写真等を</a:t>
            </a:r>
            <a:r>
              <a:rPr lang="ja-JP" altLang="en-US" sz="1200" dirty="0">
                <a:solidFill>
                  <a:schemeClr val="dk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添付</a:t>
            </a:r>
            <a:r>
              <a:rPr lang="ja-JP" sz="1200" dirty="0">
                <a:solidFill>
                  <a:schemeClr val="dk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してください。</a:t>
            </a:r>
            <a:endParaRPr lang="en-US" altLang="ja-JP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altLang="ja-JP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</p:txBody>
      </p:sp>
      <p:sp>
        <p:nvSpPr>
          <p:cNvPr id="20" name="Google Shape;104;p1"/>
          <p:cNvSpPr/>
          <p:nvPr/>
        </p:nvSpPr>
        <p:spPr>
          <a:xfrm>
            <a:off x="86733" y="532153"/>
            <a:ext cx="1132467" cy="23553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b="1" dirty="0">
                <a:solidFill>
                  <a:schemeClr val="dk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Meiryo"/>
                <a:sym typeface="Meiryo"/>
              </a:rPr>
              <a:t>事業の概要</a:t>
            </a:r>
            <a:endParaRPr sz="1400" b="1" dirty="0">
              <a:solidFill>
                <a:schemeClr val="dk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567592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1002</TotalTime>
  <Words>98</Words>
  <Application>Microsoft Office PowerPoint</Application>
  <PresentationFormat>A4 210 x 297 mm</PresentationFormat>
  <Paragraphs>24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HG丸ｺﾞｼｯｸM-PRO</vt:lpstr>
      <vt:lpstr>Meiryo UI</vt:lpstr>
      <vt:lpstr>Meiryo</vt:lpstr>
      <vt:lpstr>游ゴシック</vt:lpstr>
      <vt:lpstr>Arial</vt:lpstr>
      <vt:lpstr>Office テーマ</vt:lpstr>
      <vt:lpstr>○○○○事業（申請者名）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○○を活用した○○事業【○○県○○市】</dc:title>
  <dc:creator>行政情報システム室</dc:creator>
  <cp:lastModifiedBy>三矢　栄峰</cp:lastModifiedBy>
  <cp:revision>59</cp:revision>
  <cp:lastPrinted>2023-05-15T13:34:08Z</cp:lastPrinted>
  <dcterms:created xsi:type="dcterms:W3CDTF">2007-11-06T12:19:33Z</dcterms:created>
  <dcterms:modified xsi:type="dcterms:W3CDTF">2024-09-09T01:40:13Z</dcterms:modified>
</cp:coreProperties>
</file>